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система_фондов_нового_уклад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754880"/>
            <a:ext cx="12191695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919472"/>
            <a:ext cx="10881360" cy="68580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2900" b="1">
                <a:solidFill>
                  <a:srgbClr val="0F3269"/>
                </a:solidFill>
                <a:latin typeface="Arial"/>
              </a:defRPr>
            </a:pPr>
            <a:r>
              <a:t>СИСТЕМА ФОНДОВ НОВОГО УКЛАДА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632704"/>
            <a:ext cx="1033272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700" b="1">
                <a:solidFill>
                  <a:srgbClr val="5B3D91"/>
                </a:solidFill>
                <a:latin typeface="Arial"/>
              </a:defRPr>
            </a:pPr>
            <a:r>
              <a:t>19 реестров × 19 направлений • личные, именные и кооперативные фонды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Фонд — не кошелёк, а институт развития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Паспорт • права • активы • цель • проект • баланс • контроль • распределение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3474720" cy="4297680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2200" b="1">
                <a:solidFill>
                  <a:srgbClr val="0F3269"/>
                </a:solidFill>
                <a:latin typeface="Arial"/>
              </a:defRPr>
            </a:pPr>
            <a:r>
              <a:t>ЛИЧНЫЙ КОНТУР</a:t>
            </a:r>
            <a:br/>
            <a:br/>
            <a:r>
              <a:t>Человек</a:t>
            </a:r>
            <a:br/>
            <a:r>
              <a:t>Семья</a:t>
            </a:r>
            <a:br/>
            <a:r>
              <a:t>Род</a:t>
            </a:r>
            <a:br/>
            <a:r>
              <a:t>Имя</a:t>
            </a:r>
            <a:br/>
            <a:r>
              <a:t>Автор</a:t>
            </a:r>
            <a:br/>
            <a:r>
              <a:t>Наследие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70832" y="1417320"/>
            <a:ext cx="3474720" cy="429768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2000" b="1">
                <a:solidFill>
                  <a:srgbClr val="B07E1D"/>
                </a:solidFill>
                <a:latin typeface="Arial"/>
              </a:defRPr>
            </a:pPr>
            <a:r>
              <a:t>МЕТАРЕЕСТР</a:t>
            </a:r>
            <a:br/>
            <a:br/>
            <a:r>
              <a:t>Живой Баланс</a:t>
            </a:r>
            <a:br/>
            <a:r>
              <a:t>Умные деньги</a:t>
            </a:r>
            <a:br/>
            <a:r>
              <a:t>MSK/TX-коды</a:t>
            </a:r>
            <a:br/>
            <a:r>
              <a:t>Конструктор фондов</a:t>
            </a:r>
            <a:br/>
            <a:r>
              <a:t>Предконтроль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417320"/>
            <a:ext cx="3474720" cy="4297680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2000" b="1">
                <a:solidFill>
                  <a:srgbClr val="5B3D91"/>
                </a:solidFill>
                <a:latin typeface="Arial"/>
              </a:defRPr>
            </a:pPr>
            <a:r>
              <a:t>КООПЕРАТИВНЫЙ КОНТУР</a:t>
            </a:r>
            <a:br/>
            <a:br/>
            <a:r>
              <a:t>Паи</a:t>
            </a:r>
            <a:br/>
            <a:r>
              <a:t>Резервы</a:t>
            </a:r>
            <a:br/>
            <a:r>
              <a:t>Инвестиции</a:t>
            </a:r>
            <a:br/>
            <a:r>
              <a:t>Производство</a:t>
            </a:r>
            <a:br/>
            <a:r>
              <a:t>Социальные программы</a:t>
            </a:r>
            <a:br/>
            <a:r>
              <a:t>Территории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Сводная архитектура R01–R19 × N01–N19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Система_фондов_Нового_уклада_19_реестров_19_направлени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280160"/>
            <a:ext cx="11201400" cy="5074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Четыре уровня системы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1005840" cy="96012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2600" b="1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83080" y="1417320"/>
            <a:ext cx="3200400" cy="9601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l">
              <a:defRPr sz="1700" b="1">
                <a:solidFill>
                  <a:srgbClr val="0F3269"/>
                </a:solidFill>
                <a:latin typeface="Arial"/>
              </a:defRPr>
            </a:pPr>
            <a:r>
              <a:t>I. Человек, семья, род и имя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92040" y="1417320"/>
            <a:ext cx="6629400" cy="9601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Личный, семейный, родовой, именной, образовательный, медицинский и наследственный фонды. Владелец сохраняет права в рамках закона и утверждённого паспорта фонда.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587752"/>
            <a:ext cx="1005840" cy="960120"/>
          </a:xfrm>
          <a:prstGeom prst="roundRect">
            <a:avLst/>
          </a:prstGeom>
          <a:solidFill>
            <a:srgbClr val="5B3D91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2600" b="1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83080" y="2587752"/>
            <a:ext cx="3200400" cy="9601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l">
              <a:defRPr sz="1700" b="1">
                <a:solidFill>
                  <a:srgbClr val="0F3269"/>
                </a:solidFill>
                <a:latin typeface="Arial"/>
              </a:defRPr>
            </a:pPr>
            <a:r>
              <a:t>II. Кооператив и проект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92040" y="2587752"/>
            <a:ext cx="6629400" cy="9601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Паевой, резервный, инвестиционный, производственный, инновационный, социальный и инфраструктурный фонды. Ресурсы объединяются добровольно и направляются на согласованные проекты.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758184"/>
            <a:ext cx="1005840" cy="96012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2600" b="1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83080" y="3758184"/>
            <a:ext cx="3200400" cy="9601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l">
              <a:defRPr sz="1700" b="1">
                <a:solidFill>
                  <a:srgbClr val="0F3269"/>
                </a:solidFill>
                <a:latin typeface="Arial"/>
              </a:defRPr>
            </a:pPr>
            <a:r>
              <a:t>III. Территория, отрасль и макрорегион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92040" y="3758184"/>
            <a:ext cx="6629400" cy="9601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Фонды развития территорий и отраслевые фонды связывают проекты, производственные цепочки, инфраструктуру, кадры и природные ограничения.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4928616"/>
            <a:ext cx="1005840" cy="960120"/>
          </a:xfrm>
          <a:prstGeom prst="roundRect">
            <a:avLst/>
          </a:prstGeom>
          <a:solidFill>
            <a:srgbClr val="5B3D91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2600" b="1">
                <a:solidFill>
                  <a:srgbClr val="FFFFFF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3080" y="4928616"/>
            <a:ext cx="3200400" cy="9601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l">
              <a:defRPr sz="1700" b="1">
                <a:solidFill>
                  <a:srgbClr val="0F3269"/>
                </a:solidFill>
                <a:latin typeface="Arial"/>
              </a:defRPr>
            </a:pPr>
            <a:r>
              <a:t>IV. Государственный и планетарный контур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92040" y="4928616"/>
            <a:ext cx="6629400" cy="9601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Система фондов агрегируется в 19 связанных балансов, ЦОС, Метареестр, Государственный Конструктор и Планетарный Баланс.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I. Идентичность, права и активы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Базовые реестры Метареестра фондов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89888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45920" y="1389888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Субъекты и выгодоприобретатели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66360" y="1389888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Идентификация участников, ролей, выгодоприобретателей и преемников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322576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45920" y="2322576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Фонды и цифровые паспорта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66360" y="2322576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Единый паспорт каждого личного, именного, кооперативного и проектного фонда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3255264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45920" y="3255264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Членство, паи и вклады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66360" y="3255264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Подтверждение участия и расчёт прав на результат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4187952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45920" y="4187952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Собственность и иные права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166360" y="4187952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Юридическая карта активов и иных прав собственности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5120640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645920" y="5120640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Активы и независимая оценка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166360" y="5120640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Оценка, переоценка, происхождение и качество активов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II. Деньги, операции, цели и проекты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Базовые реестры Метареестра фондов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89888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45920" y="1389888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Счета, кошельки и умные деньги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66360" y="1389888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Платёжный и расчётный контур фондов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322576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45920" y="2322576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Транзакции и бухгалтерские проводки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66360" y="2322576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Сквозная трассируемость всех операций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3255264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45920" y="3255264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Цели, смыслы и MSK-коды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66360" y="3255264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Связь каждой операции с миссией и общественным результатом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4187952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R09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45920" y="4187952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Проекты и межведомственные программы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166360" y="4187952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Проектное распределение ресурсов по 19 направлениям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5120640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645920" y="5120640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Договоры, обязательства и лимиты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166360" y="5120640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Предварительный контроль обязательств и кассовых разрывов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III. Знания, человек, общество и природа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Базовые реестры Метареестра фондов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89888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45920" y="1389888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РИД, ОИС, лицензии и ноу-хау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66360" y="1389888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Капитализация знаний и непрерывное финансирование НИОКР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322576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45920" y="2322576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Человеческий капитал и компетенции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66360" y="2322576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Финансирование развития человека и подбор команд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3255264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45920" y="3255264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Социальные гарантии и услуги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66360" y="3255264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Адресная социальная политика и обязательства фондов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4187952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45920" y="4187952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Природный капитал и биосфера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166360" y="4187952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Связь фондирования с Балансом Биосферы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5120640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645920" y="5120640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Духовная Культура и наследие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166360" y="5120640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Сохранение, оценка и передача великого наследия предков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IV. Резервы, результаты, защита и время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Базовые реестры Метареестра фондов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89888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45920" y="1389888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Резервы, страхование и взаимопомощь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66360" y="1389888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Устойчивость личных и кооперативных контуров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322576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45920" y="2322576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Результаты, эффекты и 19 балансов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66360" y="2322576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Живой Баланс и оценка достижения целей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3255264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45920" y="3255264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Верификация, аудит, риски и защита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66360" y="3255264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Доверие, законность, предварительный контроль и безопасность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4187952"/>
            <a:ext cx="914400" cy="749808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R19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45920" y="4187952"/>
            <a:ext cx="3383280" cy="74980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600" b="1">
                <a:solidFill>
                  <a:srgbClr val="0F3269"/>
                </a:solidFill>
                <a:latin typeface="Arial"/>
              </a:defRPr>
            </a:pPr>
            <a:r>
              <a:t>Циклы KIN и календарь планирования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166360" y="4187952"/>
            <a:ext cx="6355080" cy="74980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Синхронизация планов, транзакций, отчётности и поколенческих циклов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Единый маршрут средств и прав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20040" y="2240280"/>
            <a:ext cx="1417320" cy="118872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ВКЛАД / ПРАВО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37360" y="2560320"/>
            <a:ext cx="256032" cy="36576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2200" b="1">
                <a:solidFill>
                  <a:srgbClr val="B07E1D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984248" y="2240280"/>
            <a:ext cx="1417320" cy="1188720"/>
          </a:xfrm>
          <a:prstGeom prst="roundRect">
            <a:avLst/>
          </a:prstGeom>
          <a:solidFill>
            <a:srgbClr val="5B3D91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РЕЕСТР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01568" y="2560320"/>
            <a:ext cx="256032" cy="36576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2200" b="1">
                <a:solidFill>
                  <a:srgbClr val="B07E1D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648456" y="2240280"/>
            <a:ext cx="1417320" cy="118872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ЦЕЛЬ + MSK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65776" y="2560320"/>
            <a:ext cx="256032" cy="36576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2200" b="1">
                <a:solidFill>
                  <a:srgbClr val="B07E1D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12664" y="2240280"/>
            <a:ext cx="1417320" cy="1188720"/>
          </a:xfrm>
          <a:prstGeom prst="roundRect">
            <a:avLst/>
          </a:prstGeom>
          <a:solidFill>
            <a:srgbClr val="5B3D91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ПРОЕКТ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29984" y="2560320"/>
            <a:ext cx="256032" cy="36576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2200" b="1">
                <a:solidFill>
                  <a:srgbClr val="B07E1D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76872" y="2240280"/>
            <a:ext cx="1417320" cy="118872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ПРЕДКОНТРОЛЬ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192" y="2560320"/>
            <a:ext cx="256032" cy="36576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2200" b="1">
                <a:solidFill>
                  <a:srgbClr val="B07E1D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641080" y="2240280"/>
            <a:ext cx="1417320" cy="1188720"/>
          </a:xfrm>
          <a:prstGeom prst="roundRect">
            <a:avLst/>
          </a:prstGeom>
          <a:solidFill>
            <a:srgbClr val="5B3D91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РЕЗУЛЬТАТ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2560320"/>
            <a:ext cx="256032" cy="36576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2200" b="1">
                <a:solidFill>
                  <a:srgbClr val="B07E1D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305288" y="2240280"/>
            <a:ext cx="1417320" cy="118872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РАСПРЕДЕЛЕНИЕ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97280" y="4069080"/>
            <a:ext cx="9966960" cy="114300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700" b="1">
                <a:solidFill>
                  <a:srgbClr val="1E2A3F"/>
                </a:solidFill>
                <a:latin typeface="Arial"/>
              </a:defRPr>
            </a:pPr>
            <a:r>
              <a:t>Формула распределения закрепляется заранее: возврат капитала • доля участника • резерв • развитие • социальные задачи • природа • авторы • будущие поколения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N01  Государственное конструирование и 19 балансов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Связать цели, ресурсы, документы, фонды и результаты в единую систему планирования и конструирования.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системного развития; фонд стандартов и реестров; межведомственный проектный фонд.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Фонд гражданской инициативы; именной фонд государственного проектировщика.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R02, R08, R09, R10, R17, R18, R19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целей, ресурсов, обязательств и исполнения по 19 контурам.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Доля проектов со сквозным паспортом; точность план-факт; скорость управленческого цикла.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Пилот “Государственный Конструктор” для макрорегиона.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FUND:NU-N01-[LEVEL]-[TYPE]-[OWNER]-[ID]    |    TX:NU-[DATE]-[FUND]-N01-[Rxx]-[MSK]-[KIN]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N02  Человек, демография и личное развитие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Сделать человека первичным субъектом развития и носителем подтверждённого человеческого капитала.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человеческого развития; демографический фонд; фонд талантов.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Личный фонд развития; фонд жизненного резерва; именной фонд траектории.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R01, R02, R05, R12, R13, R17, R19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Персональный Живой Баланс: здоровье, компетенции, доход, активы, вклад и риски.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Рост здоровой продолжительности жизни; занятость; прирост компетенций и дохода.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Персональный счёт развития с финансированием образования и профилактики.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FUND:NU-N02-[LEVEL]-[TYPE]-[OWNER]-[ID]    |    TX:NU-[DATE]-[FUND]-N02-[Rxx]-[MSK]-[KIN]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N03  Семья, общины и социальные программы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Укрепить семью, взаимопомощь, локальные общины и адресную социальную поддержку.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Социальный фонд; фонд взаимопомощи; фонд семейных инициатив.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Семейный фонд; родовой фонд; фонд детей и будущих поколений.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R01, R02, R03, R13, R16, R17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семейных обязательств, резервов, жилья, образования и социальной устойчивости.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Снижение бедности; доступность услуг; устойчивость семейного бюджета.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Кооперативная программа семейного жилья и ухода за старшими.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FUND:NU-N03-[LEVEL]-[TYPE]-[OWNER]-[ID]    |    TX:NU-[DATE]-[FUND]-N03-[Rxx]-[MSK]-[KIN]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N04  Здоровье, реабилитация и долголетие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Перевести финансирование от лечения последствий к профилактике, реабилитации и сохранению здоровья.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здоровья; фонд реабилитации; фонд медицинских технологий.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Личный фонд здоровья; семейный медицинский резерв; именной фонд клиники или школы.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R02, R05, R09, R11, R12, R13, R16, R17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здоровья, доступности помощи, профилактики, расходов и результатов лечения.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Снижение предотвратимой смертности; сроки реабилитации; доступность диагностики.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Фонд непрерывной реабилитации участников и семей.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FUND:NU-N04-[LEVEL]-[TYPE]-[OWNER]-[ID]    |    TX:NU-[DATE]-[FUND]-N04-[Rxx]-[MSK]-[KIN]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N05  Образование, кадры и Города Знания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Финансировать непрерывное образование, подготовку кадров Нового Уклада и инфраструктуру знаний.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образования; фонд кадрового резерва; фонд Города Знания.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Личный образовательный фонд; семейный фонд обучения; именная стипендия.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R02, R09, R11, R12, R13, R15, R17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компетенций, образовательных результатов, кадрового спроса и доступности обучения.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Трудоустройство; подтверждённые компетенции; число проектных образовательных программ.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Именной фонд инженерной школы при производственном комплексе.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FUND:NU-N05-[LEVEL]-[TYPE]-[OWNER]-[ID]    |    TX:NU-[DATE]-[FUND]-N05-[Rxx]-[MSK]-[KIN]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N06  Наука, НИОКР и интеллектуальные права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Создать непрерывный инвестиционный цикл: исследование — РИД — оценка — внедрение — доход — новый НИОКР.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инновационного развития; фонд НИОКР; фонд научной инфраструктуры.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Именной фонд учёного; фонд автора и изобретателя; фонд научной школы.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R04, R05, R06, R07, R09, R10, R11, R17, R18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затрат и доходов по РИД/ОИС, лицензиям, внедрению и технологическому эффекту.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Доля РИД в активах; лицензионный доход; срок от разработки до внедрения.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Фонд РИД с распределением дохода между автором, НИИ и производством.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FUND:NU-N06-[LEVEL]-[TYPE]-[OWNER]-[ID]    |    TX:NU-[DATE]-[FUND]-N06-[Rxx]-[MSK]-[KIN]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N07  Духовная Культура и великое наследие предков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Сохранить и передать языки, традиции, произведения, архивы и духовные ценности народов.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наследия; фонд Духовной Культуры; фонд языков и традиционных знаний.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Родовой фонд; именной культурный фонд; фонд хранителя наследия.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R01, R04, R05, R09, R11, R15, R17, R18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сохранности, доступности, прав, финансирования и культурного эффекта.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Оцифрованные и восстановленные объекты; программы передачи; охват молодёжи.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Именной фонд архива и школа традиционного искусства народа.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FUND:NU-N07-[LEVEL]-[TYPE]-[OWNER]-[ID]    |    TX:NU-[DATE]-[FUND]-N07-[Rxx]-[MSK]-[KIN]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N08  Промышленность, материаловедение и машиноведение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Обеспечить новую индустриализацию, модернизацию производств и полный цикл материалов и машин.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Производственный фонд; фонд модернизации; фонд материаловедения и робототехники.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Именной инженерный фонд; личный фонд производственной квалификации; паевой фонд участия.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R03, R05, R06, R07, R09, R10, R11, R17, R18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мощностей, оборудования, материалов, заказов, кадров, себестоимости и модернизации.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Загрузка мощностей; производительность; доля отечественных технологий; износ.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Фонд обновления станочного парка за счёт амортизационного и инновационного контуров.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FUND:NU-N08-[LEVEL]-[TYPE]-[OWNER]-[ID]    |    TX:NU-[DATE]-[FUND]-N08-[Rxx]-[MSK]-[KIN]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N09  Энергетика, тарифы и углеродные единицы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Обеспечить доступную энергию, тарифную предсказуемость, технологическое обновление и экологическую ответственность.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Энергетический фонд; фонд тарифной стабилизации; фонд энергоэффективности.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Фонд энергоэффективности дома; личный энергетический резерв; именной фонд технологии.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R05, R06, R07, R09, R10, R11, R14, R17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Энергобаланс, тарифный баланс, баланс генерации, сетей, потребления и выбросов.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Стоимость энергии; потери; надёжность; энергоёмкость; восстановительный эффект.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Кооперативная микрогенерация с распределением экономии в личные фонды.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FUND:NU-N09-[LEVEL]-[TYPE]-[OWNER]-[ID]    |    TX:NU-[DATE]-[FUND]-N09-[Rxx]-[MSK]-[KIN]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N10  Сельское хозяйство, продовольствие и вода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Гарантировать продовольственную и водную безопасность через кооперацию, технологичность и восстановление земель.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Аграрный фонд; фонд продовольственной безопасности; водный фонд.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Семейный фермерский фонд; фонд земли и урожая; личный водный резерв.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R03, R04, R05, R09, R10, R12, R14, R16, R17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земли, воды, семян, производства, запасов, логистики и потребления.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Самообеспеченность; потери пищи; плодородие; водоёмкость; доход кооператоров.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Территориальный агрокооператив с фондом почвенного восстановления.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FUND:NU-N10-[LEVEL]-[TYPE]-[OWNER]-[ID]    |    TX:NU-[DATE]-[FUND]-N10-[Rxx]-[MSK]-[KIN]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N11  Природа, биосфера, биоценозы и климат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Сделать природный капитал объектом учёта, восстановления и межпоколенческой ответственности.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восстановления биосферы; климатический фонд; фонд биоценозного мониторинга.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Фонд хранителя территории; именной экологический фонд; семейный природный фонд.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R04, R05, R09, R10, R14, R16, R17, R18, R19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Биосферы: атмосфера, вода, почва, виды, человек, техногенная нагрузка и восстановление.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Индекс равновесия; площадь восстановления; качество воды/воздуха; снижение ущерба.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Фонд бассейна реки с датчиками и целевым финансированием восстановления.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FUND:NU-N11-[LEVEL]-[TYPE]-[OWNER]-[ID]    |    TX:NU-[DATE]-[FUND]-N11-[Rxx]-[MSK]-[KIN]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N12  Строительство, жильё и инфраструктура городов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Связать градостроительство, доступное жильё, инфраструктуру и качество среды с долгосрочными фондами.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Жилищный кооперативный фонд; инфраструктурный фонд; фонд городского развития.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Личный жилищный фонд; семейный накопительный фонд; именной фонд общественного пространства.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R01, R03, R04, R05, R06, R09, R10, R13, R17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жилья, земли, инфраструктуры, стоимости жизненного цикла и качества городской среды.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Доступность жилья; сроки строительства; стоимость эксплуатации; индекс среды.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Паевой фонд квартала с возвратом части эффекта жителям.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FUND:NU-N12-[LEVEL]-[TYPE]-[OWNER]-[ID]    |    TX:NU-[DATE]-[FUND]-N12-[Rxx]-[MSK]-[KIN]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N13  Транспорт, логистика и коридоры развития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Финансировать связанную транспортную систему и межрегиональную кооперацию на полном жизненном цикле.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Транспортный фонд; фонд коридоров развития; логистический резерв.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Фонд мобильности; именной инженерно-транспортный фонд; паевой фонд узла.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R05, R06, R07, R09, R10, R17, R18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потоков пассажиров, грузов, мощностей, тарифов, сроков и инфраструктурного износа.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Время доставки; себестоимость; пропускная способность; безопасность.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Межрегиональный фонд транспортно-промышленного коридора.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FUND:NU-N13-[LEVEL]-[TYPE]-[OWNER]-[ID]    |    TX:NU-[DATE]-[FUND]-N13-[Rxx]-[MSK]-[KIN]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N14  Цифровые платформы, ИИ, ГРИД и данные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Создать суверенный вычислительный и информационный контур для реестров, аналитики и управления фондами.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цифровой инфраструктуры; фонд вычислительного ГРИДа; фонд доверенных данных.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Фонд цифровых компетенций; фонд данных и цифровых прав; именной фонд ИИ-лаборатории.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R01, R02, R06, R07, R08, R09, R11, R17, R18, R19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данных, вычислительных мощностей, моделей ИИ, киберрисков и общественного эффекта.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Доступность мощностей; качество данных; доля отечественного ПО; инциденты.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Единый оператор Метареестра фондов на распределённом ГРИДе.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FUND:NU-N14-[LEVEL]-[TYPE]-[OWNER]-[ID]    |    TX:NU-[DATE]-[FUND]-N14-[Rxx]-[MSK]-[KIN]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N15  Финансы, умные деньги и ЭФС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Перевести финансы из режима движения денег в режим управления целевыми потоками и результатами.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Паевой, резервный, инвестиционный, клиринговый и стабилизационный фонды.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Личный капитал; фонд жизненного резерва; образовательный и наследственный фонды.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R02, R03, R05, R06, R07, R08, R10, R16, R17, R18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Живой финансовый баланс: капитал, ликвидность, обязательства, цели, эффекты и риски.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Целевое использование; стоимость капитала; устойчивость; доля долгосрочных инвестиций.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Умные деньги с ограничением цели и автоматическим план-факт контролем.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FUND:NU-N15-[LEVEL]-[TYPE]-[OWNER]-[ID]    |    TX:NU-[DATE]-[FUND]-N15-[Rxx]-[MSK]-[KIN]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N16  Иные права собственности, паи, трасты и кооперация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Создать прозрачную архитектуру коллективного владения, управления и наследования активов.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Паевой фонд; фонд общего имущества; трастовый и кооперационный фонд.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Семейный трастовый контур; родовой фонд; личный фонд прав участия.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R01, R02, R03, R04, R05, R10, R16, R18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прав: собственность, управление, пользование, доход, риск и преемственность.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Прозрачность бенефициаров; защищённость прав; споры; доля коллективных проектов.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Фонд совместного владения производственным комплексом с цифровым паспортом прав.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FUND:NU-N16-[LEVEL]-[TYPE]-[OWNER]-[ID]    |    TX:NU-[DATE]-[FUND]-N16-[Rxx]-[MSK]-[KIN]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N17  Безопасность, риски и мобилизационные комплексы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Обеспечить устойчивость фондов, проектов, людей, данных и инфраструктуры при кризисах.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Фонд безопасности; резервный фонд; фонд мобилизационных комплексов и восстановления.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Личный чрезвычайный резерв; семейный страховой фонд; именной фонд защиты.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R06, R07, R09, R10, R16, R17, R18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рисков, резервов, критических зависимостей, готовности и времени восстановления.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RTO/RPO; покрытие резервами; число предотвращённых нарушений; устойчивость поставок.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Семь контуров СПЕЦЗАЩИТЫ для фонда и его цепочки поставщиков.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FUND:NU-N17-[LEVEL]-[TYPE]-[OWNER]-[ID]    |    TX:NU-[DATE]-[FUND]-N17-[Rxx]-[MSK]-[KIN]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N18  Международная кооперация и Ассамблея народов мира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Соединить фонды народов, культурные миссии и международные проекты на принципах равноправия и взаимной пользы.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Международный кооперационный фонд; фонд народной дипломатии; фонд Ассамблеи.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Именной фонд посла мира; фонд культурного обмена; фонд диаспоры.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R01, R02, R04, R08, R09, R10, R15, R17, R18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вкладов народов, совместных проектов, культурного обмена, обязательств и распределения пользы.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Число совместных программ; участие народов; объём софинансирования; индекс связанности.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Фонд сохранения языка и развития ремёсел с международным рынком.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FUND:NU-N18-[LEVEL]-[TYPE]-[OWNER]-[ID]    |    TX:NU-[DATE]-[FUND]-N18-[Rxx]-[MSK]-[KIN]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N19  Космос, космопорты и Галактическая Культура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207" y="80467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67085"/>
                </a:solidFill>
                <a:latin typeface="Arial"/>
              </a:defRPr>
            </a:pPr>
            <a:r>
              <a:t>Создать долгосрочный фондовый контур открытой космической программы и культурного присутствия человечества в космосе.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94360" y="1353312"/>
            <a:ext cx="3520440" cy="111556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ФОНДЫ КООПЕРАТИВА</a:t>
            </a:r>
            <a:br/>
            <a:r>
              <a:t>Космический инфраструктурный фонд; фонд аппаратов и космопортов; фонд Галактической Культуры.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53312"/>
            <a:ext cx="3520440" cy="111556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ЛИЧНЫЕ / ИМЕННЫЕ</a:t>
            </a:r>
            <a:br/>
            <a:r>
              <a:t>Именной космический фонд; фонд подготовки человека; фонд наследия Гагаринского старта.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92440" y="1353312"/>
            <a:ext cx="3520440" cy="1115568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B07E1D"/>
                </a:solidFill>
                <a:latin typeface="Arial"/>
              </a:defRPr>
            </a:pPr>
            <a:r>
              <a:t>ОСНОВНЫЕ РЕЕСТРЫ</a:t>
            </a:r>
            <a:br/>
            <a:r>
              <a:t>R02, R04, R05, R09, R10, R11, R15, R16, R17, R18, R19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697480"/>
            <a:ext cx="530352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0F3269"/>
                </a:solidFill>
                <a:latin typeface="Arial"/>
              </a:defRPr>
            </a:pPr>
            <a:r>
              <a:t>ЖИВОЙ БАЛАНС</a:t>
            </a:r>
            <a:br/>
            <a:r>
              <a:t>Баланс миссий, аппаратов, инфраструктуры, рисков, знаний, международных вкладов и культурного эффекта.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697480"/>
            <a:ext cx="5440680" cy="13258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400" b="1">
                <a:solidFill>
                  <a:srgbClr val="5B3D91"/>
                </a:solidFill>
                <a:latin typeface="Arial"/>
              </a:defRPr>
            </a:pPr>
            <a:r>
              <a:t>КЛЮЧЕВЫЕ ПОКАЗАТЕЛИ</a:t>
            </a:r>
            <a:br/>
            <a:r>
              <a:t>Готовность технологий; стоимость миссии; многоразовость; международная кооперация.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4315968"/>
            <a:ext cx="11018520" cy="96012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1E2A3F"/>
                </a:solidFill>
                <a:latin typeface="Arial"/>
              </a:defRPr>
            </a:pPr>
            <a:r>
              <a:t>ПИЛОТНЫЙ ПРИМЕР: Именной фонд Байконура и Гагаринского старта в открытой космической программе.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532120"/>
            <a:ext cx="10287000" cy="50292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1100" b="0">
                <a:solidFill>
                  <a:srgbClr val="667085"/>
                </a:solidFill>
                <a:latin typeface="Arial"/>
              </a:defRPr>
            </a:pPr>
            <a:r>
              <a:t>FUND:NU-N19-[LEVEL]-[TYPE]-[OWNER]-[ID]    |    TX:NU-[DATE]-[FUND]-N19-[Rxx]-[MSK]-[KIN]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Цифровой паспорт фонда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371600"/>
            <a:ext cx="530352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ID и тип фонда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Учредитель, участники, выгодоприобретатели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Миссия, N-код и MSK-коды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Юридическая форма и набор прав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Активы и независимая оценка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Источники, расходы и лимиты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63640" y="1371600"/>
            <a:ext cx="521208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Управление и конфликт интересов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Резерв, страхование и риск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Формула распределения результата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Наследование и преемственность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Показатели Живого Баланса</a:t>
            </a:r>
          </a:p>
          <a:p>
            <a:pPr>
              <a:spcAft>
                <a:spcPts val="700"/>
              </a:spcAft>
              <a:defRPr sz="1500">
                <a:solidFill>
                  <a:srgbClr val="1E2A3F"/>
                </a:solidFill>
                <a:latin typeface="Arial"/>
              </a:defRPr>
            </a:pPr>
            <a:r>
              <a:t>• Аудит, раскрытие и СПЕЦЗАЩИТА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Управление, верификация и защита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2240280" cy="93268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0F3269"/>
                </a:solidFill>
                <a:latin typeface="Arial"/>
              </a:defRPr>
            </a:pPr>
            <a:r>
              <a:t>Совет системы фондов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26079" y="1325880"/>
            <a:ext cx="30175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150" b="0">
                <a:solidFill>
                  <a:srgbClr val="1E2A3F"/>
                </a:solidFill>
                <a:latin typeface="Arial"/>
              </a:defRPr>
            </a:pPr>
            <a:r>
              <a:t>Утверждает стандарт, политику, направления, ограничения и правила консолидации.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325880"/>
            <a:ext cx="2240280" cy="93268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5B3D91"/>
                </a:solidFill>
                <a:latin typeface="Arial"/>
              </a:defRPr>
            </a:pPr>
            <a:r>
              <a:t>Учётная группа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549640" y="1325880"/>
            <a:ext cx="30175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150" b="0">
                <a:solidFill>
                  <a:srgbClr val="1E2A3F"/>
                </a:solidFill>
                <a:latin typeface="Arial"/>
              </a:defRPr>
            </a:pPr>
            <a:r>
              <a:t>Ведёт Метареестр, Живой Баланс, методологию проводок, план-факт и отчётность.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496312"/>
            <a:ext cx="2240280" cy="93268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0F3269"/>
                </a:solidFill>
                <a:latin typeface="Arial"/>
              </a:defRPr>
            </a:pPr>
            <a:r>
              <a:t>Научно-Экспертный Совет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26079" y="2496312"/>
            <a:ext cx="30175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150" b="0">
                <a:solidFill>
                  <a:srgbClr val="1E2A3F"/>
                </a:solidFill>
                <a:latin typeface="Arial"/>
              </a:defRPr>
            </a:pPr>
            <a:r>
              <a:t>Валидирует методики оценки, показатели и эффекты.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496312"/>
            <a:ext cx="2240280" cy="93268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5B3D91"/>
                </a:solidFill>
                <a:latin typeface="Arial"/>
              </a:defRPr>
            </a:pPr>
            <a:r>
              <a:t>Оператор фондов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49640" y="2496312"/>
            <a:ext cx="30175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150" b="0">
                <a:solidFill>
                  <a:srgbClr val="1E2A3F"/>
                </a:solidFill>
                <a:latin typeface="Arial"/>
              </a:defRPr>
            </a:pPr>
            <a:r>
              <a:t>Осуществляет расчёты и администрирование в пределах правового режима.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3666744"/>
            <a:ext cx="2240280" cy="93268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0F3269"/>
                </a:solidFill>
                <a:latin typeface="Arial"/>
              </a:defRPr>
            </a:pPr>
            <a:r>
              <a:t>Советы направлений N01–N19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926079" y="3666744"/>
            <a:ext cx="30175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150" b="0">
                <a:solidFill>
                  <a:srgbClr val="1E2A3F"/>
                </a:solidFill>
                <a:latin typeface="Arial"/>
              </a:defRPr>
            </a:pPr>
            <a:r>
              <a:t>Формируют проектные портфели и отраслевые стандарты.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3666744"/>
            <a:ext cx="2240280" cy="93268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5B3D91"/>
                </a:solidFill>
                <a:latin typeface="Arial"/>
              </a:defRPr>
            </a:pPr>
            <a:r>
              <a:t>Совет участников и правообладателей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49640" y="3666744"/>
            <a:ext cx="30175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150" b="0">
                <a:solidFill>
                  <a:srgbClr val="1E2A3F"/>
                </a:solidFill>
                <a:latin typeface="Arial"/>
              </a:defRPr>
            </a:pPr>
            <a:r>
              <a:t>Защищает права кооператоров, авторов, семей, народов и выгодоприобретателей.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4360" y="4837176"/>
            <a:ext cx="2240280" cy="932688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0F3269"/>
                </a:solidFill>
                <a:latin typeface="Arial"/>
              </a:defRPr>
            </a:pPr>
            <a:r>
              <a:t>СПЕЦЗАЩИТА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26079" y="4837176"/>
            <a:ext cx="30175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150" b="0">
                <a:solidFill>
                  <a:srgbClr val="1E2A3F"/>
                </a:solidFill>
                <a:latin typeface="Arial"/>
              </a:defRPr>
            </a:pPr>
            <a:r>
              <a:t>Обеспечивает правовой, организационный, технологический, информационный, финансовый, физический и культурно-этический контуры защиты.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4837176"/>
            <a:ext cx="2240280" cy="932688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500" b="1">
                <a:solidFill>
                  <a:srgbClr val="5B3D91"/>
                </a:solidFill>
                <a:latin typeface="Arial"/>
              </a:defRPr>
            </a:pPr>
            <a:r>
              <a:t>Независимая верификация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549640" y="4837176"/>
            <a:ext cx="3017520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150" b="0">
                <a:solidFill>
                  <a:srgbClr val="1E2A3F"/>
                </a:solidFill>
                <a:latin typeface="Arial"/>
              </a:defRPr>
            </a:pPr>
            <a:r>
              <a:t>Проводит аудит активов, данных, результатов, рисков и соблюдения целей.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19 направлений → 19 связанных балансов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3337560" cy="4480560"/>
          </a:xfrm>
          <a:prstGeom prst="roundRect">
            <a:avLst/>
          </a:prstGeom>
          <a:solidFill>
            <a:srgbClr val="EBF3FF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900" b="1">
                <a:solidFill>
                  <a:srgbClr val="0F3269"/>
                </a:solidFill>
                <a:latin typeface="Arial"/>
              </a:defRPr>
            </a:pPr>
            <a:r>
              <a:t>ЕДИНОЕ ЯДРО</a:t>
            </a:r>
            <a:br/>
            <a:br/>
            <a:r>
              <a:t>План</a:t>
            </a:r>
            <a:br/>
            <a:r>
              <a:t>Источники</a:t>
            </a:r>
            <a:br/>
            <a:r>
              <a:t>Активы</a:t>
            </a:r>
            <a:br/>
            <a:r>
              <a:t>Обязательства</a:t>
            </a:r>
            <a:br/>
            <a:r>
              <a:t>Реальные потоки</a:t>
            </a:r>
            <a:br/>
            <a:r>
              <a:t>Номинальные потоки</a:t>
            </a:r>
            <a:br/>
            <a:r>
              <a:t>Живые эффекты</a:t>
            </a:r>
            <a:br/>
            <a:r>
              <a:t>Риски</a:t>
            </a:r>
            <a:br/>
            <a:r>
              <a:t>Резервы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07408" y="1417320"/>
            <a:ext cx="3337560" cy="4480560"/>
          </a:xfrm>
          <a:prstGeom prst="roundRect">
            <a:avLst/>
          </a:prstGeom>
          <a:solidFill>
            <a:srgbClr val="F5EFFC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900" b="1">
                <a:solidFill>
                  <a:srgbClr val="5B3D91"/>
                </a:solidFill>
                <a:latin typeface="Arial"/>
              </a:defRPr>
            </a:pPr>
            <a:r>
              <a:t>АГРЕГАЦИЯ</a:t>
            </a:r>
            <a:br/>
            <a:br/>
            <a:r>
              <a:t>Человек</a:t>
            </a:r>
            <a:br/>
            <a:r>
              <a:t>Фонд</a:t>
            </a:r>
            <a:br/>
            <a:r>
              <a:t>Проект</a:t>
            </a:r>
            <a:br/>
            <a:r>
              <a:t>Кооператив</a:t>
            </a:r>
            <a:br/>
            <a:r>
              <a:t>Территория</a:t>
            </a:r>
            <a:br/>
            <a:r>
              <a:t>Отрасль</a:t>
            </a:r>
            <a:br/>
            <a:r>
              <a:t>Макрорегион</a:t>
            </a:r>
            <a:br/>
            <a:r>
              <a:t>Государство</a:t>
            </a:r>
            <a:br/>
            <a:r>
              <a:t>Планета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19872" y="1417320"/>
            <a:ext cx="3337560" cy="448056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800" b="1">
                <a:solidFill>
                  <a:srgbClr val="B07E1D"/>
                </a:solidFill>
                <a:latin typeface="Arial"/>
              </a:defRPr>
            </a:pPr>
            <a:r>
              <a:t>УПРАВЛЕНИЕ</a:t>
            </a:r>
            <a:br/>
            <a:br/>
            <a:r>
              <a:t>Метареестр</a:t>
            </a:r>
            <a:br/>
            <a:r>
              <a:t>Живой Баланс</a:t>
            </a:r>
            <a:br/>
            <a:r>
              <a:t>Умные деньги</a:t>
            </a:r>
            <a:br/>
            <a:r>
              <a:t>Учётная группа</a:t>
            </a:r>
            <a:br/>
            <a:r>
              <a:t>ЕСПР</a:t>
            </a:r>
            <a:br/>
            <a:r>
              <a:t>ЦОС</a:t>
            </a:r>
            <a:br/>
            <a:r>
              <a:t>Государственный Конструктор</a:t>
            </a:r>
            <a:br/>
            <a:r>
              <a:t>СПЕЦЗАЩИТА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28600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0F3269"/>
                </a:solidFill>
                <a:latin typeface="Arial"/>
              </a:defRPr>
            </a:pPr>
            <a:r>
              <a:t>Дорожная карта пилота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43000"/>
            <a:ext cx="11155680" cy="32004"/>
          </a:xfrm>
          <a:prstGeom prst="rect">
            <a:avLst/>
          </a:prstGeom>
          <a:solidFill>
            <a:srgbClr val="B07E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1234440" cy="77724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0–30 дней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57400" y="1325880"/>
            <a:ext cx="9464040" cy="7772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Утверждение классификаторов R01–R19 и N01–N19; шаблон паспорта фонда; правовой анализ; формирование Учётной группы.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313432"/>
            <a:ext cx="1234440" cy="777240"/>
          </a:xfrm>
          <a:prstGeom prst="roundRect">
            <a:avLst/>
          </a:prstGeom>
          <a:solidFill>
            <a:srgbClr val="5B3D91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31–90 дней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057400" y="2313432"/>
            <a:ext cx="9464040" cy="7772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Запуск Метареестра MVP; личный, семейный, именной и паевой пилоты; Живой Баланс; предварительный контроль.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300984"/>
            <a:ext cx="1234440" cy="77724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3–6 месяцев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57400" y="3300984"/>
            <a:ext cx="9464040" cy="7772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Подключение трёх отраслей и двух территорий; фонды РИД, производства, образования, природы и социальной поддержки.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288536"/>
            <a:ext cx="1234440" cy="777240"/>
          </a:xfrm>
          <a:prstGeom prst="roundRect">
            <a:avLst/>
          </a:prstGeom>
          <a:solidFill>
            <a:srgbClr val="5B3D91"/>
          </a:solidFill>
          <a:ln w="13970">
            <a:solidFill>
              <a:srgbClr val="5B3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6–12 месяцев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057400" y="4288536"/>
            <a:ext cx="9464040" cy="7772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Развёртывание всех 19 направлений; связка с 19 балансами; независимая верификация и отчёт о результатах.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276088"/>
            <a:ext cx="1234440" cy="77724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12–24 месяца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057400" y="5276088"/>
            <a:ext cx="9464040" cy="77724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DD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l">
              <a:defRPr sz="1300" b="0">
                <a:solidFill>
                  <a:srgbClr val="1E2A3F"/>
                </a:solidFill>
                <a:latin typeface="Arial"/>
              </a:defRPr>
            </a:pPr>
            <a:r>
              <a:t>Межрегиональная и международная кооперация, фонды народов и тиражирование стандартов.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960120"/>
            <a:ext cx="10698480" cy="1005840"/>
          </a:xfrm>
          <a:prstGeom prst="rect">
            <a:avLst/>
          </a:prstGeom>
          <a:noFill/>
        </p:spPr>
        <p:txBody>
          <a:bodyPr wrap="square" lIns="109728" rIns="109728" tIns="109728" bIns="109728">
            <a:spAutoFit/>
          </a:bodyPr>
          <a:lstStyle/>
          <a:p>
            <a:pPr algn="ctr">
              <a:defRPr sz="3000" b="1">
                <a:solidFill>
                  <a:srgbClr val="0F3269"/>
                </a:solidFill>
                <a:latin typeface="Arial"/>
              </a:defRPr>
            </a:pPr>
            <a:r>
              <a:t>СИСТЕМА ФОНДОВ НОВОГО УКЛАДА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43000" y="2240280"/>
            <a:ext cx="9875520" cy="182880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B07E1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2200" b="1">
                <a:solidFill>
                  <a:srgbClr val="5B3D91"/>
                </a:solidFill>
                <a:latin typeface="Arial"/>
              </a:defRPr>
            </a:pPr>
            <a:r>
              <a:t>Человек сохраняет права и результат.</a:t>
            </a:r>
            <a:br/>
            <a:r>
              <a:t>Кооперация получает капитал для развития.</a:t>
            </a:r>
            <a:br/>
            <a:r>
              <a:t>Территория получает проекты и инфраструктуру.</a:t>
            </a:r>
            <a:br/>
            <a:r>
              <a:t>Общество, природа и будущие поколения получают измеримую долю пользы.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4709160"/>
            <a:ext cx="9966960" cy="868680"/>
          </a:xfrm>
          <a:prstGeom prst="roundRect">
            <a:avLst/>
          </a:prstGeom>
          <a:solidFill>
            <a:srgbClr val="0F3269"/>
          </a:solidFill>
          <a:ln w="13970">
            <a:solidFill>
              <a:srgbClr val="0F32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09728" rIns="109728" tIns="109728" bIns="109728" wrap="square"/>
          <a:lstStyle/>
          <a:p>
            <a:pPr algn="ctr">
              <a:defRPr sz="1900" b="1">
                <a:solidFill>
                  <a:srgbClr val="FFFFFF"/>
                </a:solidFill>
                <a:latin typeface="Arial"/>
              </a:defRPr>
            </a:pPr>
            <a:r>
              <a:t>19 реестров × 19 направлений × Живой Баланс = связанная финансовая архитектура Нового Уклада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47104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667085"/>
                </a:solidFill>
                <a:latin typeface="Arial"/>
              </a:defRPr>
            </a:pPr>
            <a:r>
              <a:t>Система фондов Нового Уклада  |  33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